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"/>
  </p:notesMasterIdLst>
  <p:sldIdLst>
    <p:sldId id="256" r:id="rId2"/>
    <p:sldId id="269" r:id="rId3"/>
    <p:sldId id="268" r:id="rId4"/>
    <p:sldId id="263" r:id="rId5"/>
    <p:sldId id="267" r:id="rId6"/>
    <p:sldId id="266" r:id="rId7"/>
    <p:sldId id="264" r:id="rId8"/>
    <p:sldId id="270" r:id="rId9"/>
    <p:sldId id="258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24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BF8427-8644-47AA-B907-80AB3F992689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46BEC5-9EF1-4C57-AE19-488988E3C0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135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6BEC5-9EF1-4C57-AE19-488988E3C0D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25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6BEC5-9EF1-4C57-AE19-488988E3C0D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039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C7187-9F03-4A22-ABA6-B70A5DCA06D9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93E8-1A41-477A-A207-558C55F783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401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C7187-9F03-4A22-ABA6-B70A5DCA06D9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93E8-1A41-477A-A207-558C55F783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99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C7187-9F03-4A22-ABA6-B70A5DCA06D9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93E8-1A41-477A-A207-558C55F783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000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C7187-9F03-4A22-ABA6-B70A5DCA06D9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93E8-1A41-477A-A207-558C55F783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679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C7187-9F03-4A22-ABA6-B70A5DCA06D9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93E8-1A41-477A-A207-558C55F783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343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C7187-9F03-4A22-ABA6-B70A5DCA06D9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93E8-1A41-477A-A207-558C55F783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224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C7187-9F03-4A22-ABA6-B70A5DCA06D9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93E8-1A41-477A-A207-558C55F783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975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C7187-9F03-4A22-ABA6-B70A5DCA06D9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93E8-1A41-477A-A207-558C55F783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503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C7187-9F03-4A22-ABA6-B70A5DCA06D9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93E8-1A41-477A-A207-558C55F783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3154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C7187-9F03-4A22-ABA6-B70A5DCA06D9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93E8-1A41-477A-A207-558C55F783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90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C7187-9F03-4A22-ABA6-B70A5DCA06D9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93E8-1A41-477A-A207-558C55F783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273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B0C7187-9F03-4A22-ABA6-B70A5DCA06D9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2F1893E8-1A41-477A-A207-558C55F783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562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514F66-A7A7-4525-AB80-603A05198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782" y="1901629"/>
            <a:ext cx="8606016" cy="1749952"/>
          </a:xfrm>
        </p:spPr>
        <p:txBody>
          <a:bodyPr>
            <a:noAutofit/>
          </a:bodyPr>
          <a:lstStyle/>
          <a:p>
            <a:pPr algn="r"/>
            <a:r>
              <a:rPr lang="en-US" altLang="zh-CN" sz="3600" dirty="0">
                <a:latin typeface="思源宋体" panose="02020700000000000000" pitchFamily="18" charset="-122"/>
                <a:ea typeface="思源宋体" panose="02020700000000000000" pitchFamily="18" charset="-122"/>
              </a:rPr>
              <a:t>Automatic Geometry Correction</a:t>
            </a:r>
            <a:br>
              <a:rPr lang="en-US" altLang="zh-CN" sz="3600" dirty="0">
                <a:latin typeface="思源宋体" panose="02020700000000000000" pitchFamily="18" charset="-122"/>
                <a:ea typeface="思源宋体" panose="02020700000000000000" pitchFamily="18" charset="-122"/>
              </a:rPr>
            </a:br>
            <a:r>
              <a:rPr lang="en-US" altLang="zh-CN" sz="3600" dirty="0">
                <a:latin typeface="思源宋体" panose="02020700000000000000" pitchFamily="18" charset="-122"/>
                <a:ea typeface="思源宋体" panose="02020700000000000000" pitchFamily="18" charset="-122"/>
              </a:rPr>
              <a:t>and Enhancement</a:t>
            </a:r>
            <a:endParaRPr lang="zh-CN" altLang="en-US" sz="3600" dirty="0"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1968388-0160-FF78-931E-4BEEBB7CBA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469" y="3898232"/>
            <a:ext cx="8115327" cy="1792704"/>
          </a:xfrm>
        </p:spPr>
        <p:txBody>
          <a:bodyPr>
            <a:normAutofit/>
          </a:bodyPr>
          <a:lstStyle/>
          <a:p>
            <a:pPr algn="r"/>
            <a:r>
              <a:rPr lang="en-US" altLang="zh-CN" sz="2000" dirty="0">
                <a:latin typeface="思源宋体" panose="02020700000000000000" pitchFamily="18" charset="-122"/>
                <a:ea typeface="思源宋体" panose="02020700000000000000" pitchFamily="18" charset="-122"/>
              </a:rPr>
              <a:t>Digital Image Processing Project Proposal</a:t>
            </a:r>
          </a:p>
          <a:p>
            <a:pPr algn="r"/>
            <a:r>
              <a:rPr lang="zh-CN" altLang="en-US" sz="1800" dirty="0">
                <a:latin typeface="思源宋体" panose="02020700000000000000" pitchFamily="18" charset="-122"/>
                <a:ea typeface="思源宋体" panose="02020700000000000000" pitchFamily="18" charset="-122"/>
              </a:rPr>
              <a:t>王卓扬 </a:t>
            </a:r>
          </a:p>
          <a:p>
            <a:pPr algn="r"/>
            <a:endParaRPr lang="en-US" altLang="zh-CN" sz="1400" dirty="0">
              <a:latin typeface="思源宋体" panose="02020700000000000000" pitchFamily="18" charset="-122"/>
              <a:ea typeface="思源宋体" panose="02020700000000000000" pitchFamily="18" charset="-122"/>
            </a:endParaRPr>
          </a:p>
          <a:p>
            <a:pPr algn="r"/>
            <a:endParaRPr lang="en-US" altLang="zh-CN" sz="1100" dirty="0">
              <a:latin typeface="思源宋体" panose="02020700000000000000" pitchFamily="18" charset="-122"/>
              <a:ea typeface="思源宋体" panose="02020700000000000000" pitchFamily="18" charset="-122"/>
            </a:endParaRPr>
          </a:p>
          <a:p>
            <a:pPr algn="r"/>
            <a:r>
              <a:rPr lang="en-US" altLang="zh-CN" sz="1100" dirty="0">
                <a:latin typeface="思源宋体" panose="02020700000000000000" pitchFamily="18" charset="-122"/>
                <a:ea typeface="思源宋体" panose="02020700000000000000" pitchFamily="18" charset="-122"/>
              </a:rPr>
              <a:t>2023.04.12</a:t>
            </a:r>
            <a:endParaRPr lang="zh-CN" altLang="en-US" sz="1100" dirty="0"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7963ACB-BC32-7D34-57BA-0EB140FAE92B}"/>
              </a:ext>
            </a:extLst>
          </p:cNvPr>
          <p:cNvCxnSpPr>
            <a:cxnSpLocks/>
          </p:cNvCxnSpPr>
          <p:nvPr/>
        </p:nvCxnSpPr>
        <p:spPr>
          <a:xfrm>
            <a:off x="-90237" y="3771901"/>
            <a:ext cx="931244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472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514F66-A7A7-4525-AB80-603A05198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70" y="3657601"/>
            <a:ext cx="8115327" cy="872286"/>
          </a:xfrm>
        </p:spPr>
        <p:txBody>
          <a:bodyPr>
            <a:normAutofit/>
          </a:bodyPr>
          <a:lstStyle/>
          <a:p>
            <a:pPr algn="r"/>
            <a:r>
              <a:rPr lang="en-US" altLang="zh-CN" sz="2400" dirty="0">
                <a:latin typeface="思源宋体" panose="02020700000000000000" pitchFamily="18" charset="-122"/>
                <a:ea typeface="思源宋体" panose="02020700000000000000" pitchFamily="18" charset="-122"/>
              </a:rPr>
              <a:t>Automatic Geometry Correction and Enhancement</a:t>
            </a:r>
            <a:endParaRPr lang="zh-CN" altLang="en-US" sz="2400" dirty="0"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1968388-0160-FF78-931E-4BEEBB7CBA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469" y="4662235"/>
            <a:ext cx="8115327" cy="589547"/>
          </a:xfrm>
        </p:spPr>
        <p:txBody>
          <a:bodyPr>
            <a:normAutofit/>
          </a:bodyPr>
          <a:lstStyle/>
          <a:p>
            <a:pPr algn="r"/>
            <a:r>
              <a:rPr lang="en-US" altLang="zh-CN" sz="1050" dirty="0">
                <a:latin typeface="思源宋体" panose="02020700000000000000" pitchFamily="18" charset="-122"/>
                <a:ea typeface="思源宋体" panose="02020700000000000000" pitchFamily="18" charset="-122"/>
              </a:rPr>
              <a:t>2023.04.12</a:t>
            </a:r>
            <a:endParaRPr lang="zh-CN" altLang="en-US" sz="1050" dirty="0"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7963ACB-BC32-7D34-57BA-0EB140FAE92B}"/>
              </a:ext>
            </a:extLst>
          </p:cNvPr>
          <p:cNvCxnSpPr>
            <a:cxnSpLocks/>
          </p:cNvCxnSpPr>
          <p:nvPr/>
        </p:nvCxnSpPr>
        <p:spPr>
          <a:xfrm>
            <a:off x="-90237" y="4578016"/>
            <a:ext cx="931244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5F7CB797-E3F2-6728-1DE5-6B6F9C7ECABE}"/>
              </a:ext>
            </a:extLst>
          </p:cNvPr>
          <p:cNvSpPr txBox="1">
            <a:spLocks/>
          </p:cNvSpPr>
          <p:nvPr/>
        </p:nvSpPr>
        <p:spPr>
          <a:xfrm>
            <a:off x="559469" y="3104153"/>
            <a:ext cx="8115327" cy="8722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sz="5400" dirty="0">
                <a:latin typeface="思源宋体" panose="02020700000000000000" pitchFamily="18" charset="-122"/>
                <a:ea typeface="思源宋体" panose="02020700000000000000" pitchFamily="18" charset="-122"/>
              </a:rPr>
              <a:t>Thank you.</a:t>
            </a:r>
            <a:endParaRPr lang="zh-CN" altLang="en-US" sz="5400" dirty="0"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1031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040B18-C6B5-CF8B-4E3D-DADF547E2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思源宋体" panose="02020700000000000000" pitchFamily="18" charset="-122"/>
                <a:ea typeface="思源宋体" panose="02020700000000000000" pitchFamily="18" charset="-122"/>
              </a:rPr>
              <a:t>Intro</a:t>
            </a:r>
            <a:endParaRPr lang="zh-CN" altLang="en-US" dirty="0"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838964-2FA9-DE74-DEFF-D29D5CA99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7"/>
            <a:ext cx="7315200" cy="1154855"/>
          </a:xfrm>
        </p:spPr>
        <p:txBody>
          <a:bodyPr/>
          <a:lstStyle/>
          <a:p>
            <a:r>
              <a:rPr lang="en-US" altLang="zh-CN" i="1" dirty="0" err="1">
                <a:latin typeface="思源宋体" panose="02020700000000000000" pitchFamily="18" charset="-122"/>
                <a:ea typeface="思源宋体" panose="02020700000000000000" pitchFamily="18" charset="-122"/>
              </a:rPr>
              <a:t>Camscanner</a:t>
            </a:r>
            <a:endParaRPr lang="en-US" altLang="zh-CN" i="1" dirty="0"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2E72397-888F-F559-77BC-9B0B2BEBD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353" y="2315555"/>
            <a:ext cx="6421030" cy="3332686"/>
          </a:xfrm>
          <a:prstGeom prst="rect">
            <a:avLst/>
          </a:prstGeom>
        </p:spPr>
      </p:pic>
      <p:pic>
        <p:nvPicPr>
          <p:cNvPr id="4" name="1681198727968">
            <a:hlinkClick r:id="" action="ppaction://media"/>
            <a:extLst>
              <a:ext uri="{FF2B5EF4-FFF2-40B4-BE49-F238E27FC236}">
                <a16:creationId xmlns:a16="http://schemas.microsoft.com/office/drawing/2014/main" id="{C4D83328-FA32-1B2B-CBF1-51887FDE1E2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4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0987" y="1204191"/>
            <a:ext cx="2282938" cy="44404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93759D4-2EE5-3EC8-4712-596F5BF752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7309" y="1620050"/>
            <a:ext cx="1242380" cy="35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66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1352576-FFE8-93BC-DAD3-D917DDE37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972" y="1391830"/>
            <a:ext cx="5721791" cy="454587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B040B18-C6B5-CF8B-4E3D-DADF547E2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思源宋体" panose="02020700000000000000" pitchFamily="18" charset="-122"/>
                <a:ea typeface="思源宋体" panose="02020700000000000000" pitchFamily="18" charset="-122"/>
              </a:rPr>
              <a:t>Intro</a:t>
            </a:r>
            <a:endParaRPr lang="zh-CN" altLang="en-US" dirty="0"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838964-2FA9-DE74-DEFF-D29D5CA99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27722"/>
          </a:xfrm>
        </p:spPr>
        <p:txBody>
          <a:bodyPr/>
          <a:lstStyle/>
          <a:p>
            <a:r>
              <a:rPr lang="en-US" altLang="zh-CN" dirty="0">
                <a:latin typeface="思源宋体" panose="02020700000000000000" pitchFamily="18" charset="-122"/>
                <a:ea typeface="思源宋体" panose="02020700000000000000" pitchFamily="18" charset="-122"/>
              </a:rPr>
              <a:t>Automatic edge slicing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6FD7C95-627F-D75F-8387-2C7953F8C222}"/>
              </a:ext>
            </a:extLst>
          </p:cNvPr>
          <p:cNvCxnSpPr/>
          <p:nvPr/>
        </p:nvCxnSpPr>
        <p:spPr>
          <a:xfrm>
            <a:off x="5263869" y="2071561"/>
            <a:ext cx="4426343" cy="5664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E345AD2D-6B37-F877-EC26-41E71CE67F43}"/>
              </a:ext>
            </a:extLst>
          </p:cNvPr>
          <p:cNvCxnSpPr/>
          <p:nvPr/>
        </p:nvCxnSpPr>
        <p:spPr>
          <a:xfrm>
            <a:off x="5263869" y="2071561"/>
            <a:ext cx="736375" cy="238715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BFF169AA-530D-A73A-8F90-3D58E09FC1BC}"/>
              </a:ext>
            </a:extLst>
          </p:cNvPr>
          <p:cNvCxnSpPr/>
          <p:nvPr/>
        </p:nvCxnSpPr>
        <p:spPr>
          <a:xfrm flipH="1">
            <a:off x="9184460" y="2128205"/>
            <a:ext cx="505752" cy="3163986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E743BDA4-CF22-A041-3DCF-53322D1BFA44}"/>
              </a:ext>
            </a:extLst>
          </p:cNvPr>
          <p:cNvCxnSpPr/>
          <p:nvPr/>
        </p:nvCxnSpPr>
        <p:spPr>
          <a:xfrm>
            <a:off x="6000244" y="4458712"/>
            <a:ext cx="3184216" cy="83347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DA023228-E1B1-18F4-3F4F-E17F16FB48F7}"/>
              </a:ext>
            </a:extLst>
          </p:cNvPr>
          <p:cNvCxnSpPr/>
          <p:nvPr/>
        </p:nvCxnSpPr>
        <p:spPr>
          <a:xfrm>
            <a:off x="5761529" y="2787706"/>
            <a:ext cx="3200400" cy="28726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6093FCB1-6522-327B-D48C-ED15FA2FD46F}"/>
              </a:ext>
            </a:extLst>
          </p:cNvPr>
          <p:cNvCxnSpPr/>
          <p:nvPr/>
        </p:nvCxnSpPr>
        <p:spPr>
          <a:xfrm>
            <a:off x="5858634" y="3147802"/>
            <a:ext cx="3062835" cy="38437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7B0C204B-F792-C6D6-C349-94C0AA876FB2}"/>
              </a:ext>
            </a:extLst>
          </p:cNvPr>
          <p:cNvCxnSpPr/>
          <p:nvPr/>
        </p:nvCxnSpPr>
        <p:spPr>
          <a:xfrm>
            <a:off x="6307742" y="2423565"/>
            <a:ext cx="420785" cy="203514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5254C564-7375-458A-2302-E2B7E367A42B}"/>
              </a:ext>
            </a:extLst>
          </p:cNvPr>
          <p:cNvCxnSpPr/>
          <p:nvPr/>
        </p:nvCxnSpPr>
        <p:spPr>
          <a:xfrm>
            <a:off x="7497271" y="2484255"/>
            <a:ext cx="165887" cy="221317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813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040B18-C6B5-CF8B-4E3D-DADF547E2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思源宋体" panose="02020700000000000000" pitchFamily="18" charset="-122"/>
                <a:ea typeface="思源宋体" panose="02020700000000000000" pitchFamily="18" charset="-122"/>
              </a:rPr>
              <a:t>Intro</a:t>
            </a:r>
            <a:endParaRPr lang="zh-CN" altLang="en-US" dirty="0"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838964-2FA9-DE74-DEFF-D29D5CA99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27722"/>
          </a:xfrm>
        </p:spPr>
        <p:txBody>
          <a:bodyPr/>
          <a:lstStyle/>
          <a:p>
            <a:r>
              <a:rPr lang="en-US" altLang="zh-CN" dirty="0">
                <a:latin typeface="思源宋体" panose="02020700000000000000" pitchFamily="18" charset="-122"/>
                <a:ea typeface="思源宋体" panose="02020700000000000000" pitchFamily="18" charset="-122"/>
              </a:rPr>
              <a:t>Geometry correction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530A69-25A2-8D6D-964A-F1C43CA5C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972" y="1391830"/>
            <a:ext cx="5721792" cy="4545877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859B501B-0816-BFCF-A1BF-BD8BF431AC15}"/>
              </a:ext>
            </a:extLst>
          </p:cNvPr>
          <p:cNvCxnSpPr>
            <a:cxnSpLocks/>
          </p:cNvCxnSpPr>
          <p:nvPr/>
        </p:nvCxnSpPr>
        <p:spPr>
          <a:xfrm flipH="1">
            <a:off x="4976602" y="2905041"/>
            <a:ext cx="2144389" cy="112074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0A92346-4AB6-9078-CF72-BA8B55F7F2C7}"/>
              </a:ext>
            </a:extLst>
          </p:cNvPr>
          <p:cNvCxnSpPr>
            <a:cxnSpLocks/>
          </p:cNvCxnSpPr>
          <p:nvPr/>
        </p:nvCxnSpPr>
        <p:spPr>
          <a:xfrm flipH="1">
            <a:off x="6457444" y="3465414"/>
            <a:ext cx="1974457" cy="56037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24E8824-1DAB-089E-755A-3048949A2CA7}"/>
              </a:ext>
            </a:extLst>
          </p:cNvPr>
          <p:cNvCxnSpPr>
            <a:cxnSpLocks/>
          </p:cNvCxnSpPr>
          <p:nvPr/>
        </p:nvCxnSpPr>
        <p:spPr>
          <a:xfrm flipH="1">
            <a:off x="4976602" y="3957005"/>
            <a:ext cx="1946134" cy="155771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056F423-EFA7-CEFA-EC38-5568EF606560}"/>
              </a:ext>
            </a:extLst>
          </p:cNvPr>
          <p:cNvCxnSpPr>
            <a:cxnSpLocks/>
          </p:cNvCxnSpPr>
          <p:nvPr/>
        </p:nvCxnSpPr>
        <p:spPr>
          <a:xfrm flipH="1">
            <a:off x="6457444" y="4487034"/>
            <a:ext cx="1549625" cy="102768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123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487237F-5945-1022-E420-C5ABC1E1A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971" y="1391831"/>
            <a:ext cx="5721791" cy="454587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B040B18-C6B5-CF8B-4E3D-DADF547E2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思源宋体" panose="02020700000000000000" pitchFamily="18" charset="-122"/>
                <a:ea typeface="思源宋体" panose="02020700000000000000" pitchFamily="18" charset="-122"/>
              </a:rPr>
              <a:t>Intro</a:t>
            </a:r>
            <a:endParaRPr lang="zh-CN" altLang="en-US" dirty="0"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838964-2FA9-DE74-DEFF-D29D5CA99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27722"/>
          </a:xfrm>
        </p:spPr>
        <p:txBody>
          <a:bodyPr/>
          <a:lstStyle/>
          <a:p>
            <a:r>
              <a:rPr lang="en-US" altLang="zh-CN" dirty="0">
                <a:latin typeface="思源宋体" panose="02020700000000000000" pitchFamily="18" charset="-122"/>
                <a:ea typeface="思源宋体" panose="02020700000000000000" pitchFamily="18" charset="-122"/>
              </a:rPr>
              <a:t>Enhancement</a:t>
            </a:r>
          </a:p>
        </p:txBody>
      </p:sp>
    </p:spTree>
    <p:extLst>
      <p:ext uri="{BB962C8B-B14F-4D97-AF65-F5344CB8AC3E}">
        <p14:creationId xmlns:p14="http://schemas.microsoft.com/office/powerpoint/2010/main" val="3526997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040B18-C6B5-CF8B-4E3D-DADF547E2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思源宋体" panose="02020700000000000000" pitchFamily="18" charset="-122"/>
                <a:ea typeface="思源宋体" panose="02020700000000000000" pitchFamily="18" charset="-122"/>
              </a:rPr>
              <a:t>Application</a:t>
            </a:r>
            <a:endParaRPr lang="zh-CN" altLang="en-US" dirty="0"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838964-2FA9-DE74-DEFF-D29D5CA99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思源宋体" panose="02020700000000000000" pitchFamily="18" charset="-122"/>
                <a:ea typeface="思源宋体" panose="02020700000000000000" pitchFamily="18" charset="-122"/>
              </a:rPr>
              <a:t>Basic</a:t>
            </a:r>
          </a:p>
          <a:p>
            <a:pPr lvl="1"/>
            <a:r>
              <a:rPr lang="en-US" altLang="zh-CN" dirty="0">
                <a:latin typeface="思源宋体" panose="02020700000000000000" pitchFamily="18" charset="-122"/>
                <a:ea typeface="思源宋体" panose="02020700000000000000" pitchFamily="18" charset="-122"/>
              </a:rPr>
              <a:t>Document scanning</a:t>
            </a:r>
          </a:p>
          <a:p>
            <a:pPr lvl="1"/>
            <a:r>
              <a:rPr lang="en-US" altLang="zh-CN" dirty="0">
                <a:latin typeface="思源宋体" panose="02020700000000000000" pitchFamily="18" charset="-122"/>
                <a:ea typeface="思源宋体" panose="02020700000000000000" pitchFamily="18" charset="-122"/>
              </a:rPr>
              <a:t>Image restoration</a:t>
            </a:r>
          </a:p>
          <a:p>
            <a:pPr lvl="1"/>
            <a:r>
              <a:rPr lang="en-US" altLang="zh-CN" dirty="0">
                <a:latin typeface="思源宋体" panose="02020700000000000000" pitchFamily="18" charset="-122"/>
                <a:ea typeface="思源宋体" panose="02020700000000000000" pitchFamily="18" charset="-122"/>
              </a:rPr>
              <a:t>Image stitching</a:t>
            </a:r>
          </a:p>
          <a:p>
            <a:pPr lvl="1"/>
            <a:r>
              <a:rPr lang="en-US" altLang="zh-CN" dirty="0">
                <a:latin typeface="思源宋体" panose="02020700000000000000" pitchFamily="18" charset="-122"/>
                <a:ea typeface="思源宋体" panose="02020700000000000000" pitchFamily="18" charset="-122"/>
              </a:rPr>
              <a:t>Pre-processing for OCR / …</a:t>
            </a:r>
          </a:p>
          <a:p>
            <a:pPr lvl="1"/>
            <a:r>
              <a:rPr lang="en-US" altLang="zh-CN" dirty="0">
                <a:latin typeface="思源宋体" panose="02020700000000000000" pitchFamily="18" charset="-122"/>
                <a:ea typeface="思源宋体" panose="02020700000000000000" pitchFamily="18" charset="-122"/>
              </a:rPr>
              <a:t>…</a:t>
            </a:r>
          </a:p>
          <a:p>
            <a:r>
              <a:rPr lang="en-US" altLang="zh-CN" dirty="0">
                <a:latin typeface="思源宋体" panose="02020700000000000000" pitchFamily="18" charset="-122"/>
                <a:ea typeface="思源宋体" panose="02020700000000000000" pitchFamily="18" charset="-122"/>
              </a:rPr>
              <a:t>Practical APP for free</a:t>
            </a:r>
          </a:p>
          <a:p>
            <a:r>
              <a:rPr lang="en-US" altLang="zh-CN" dirty="0">
                <a:latin typeface="思源宋体" panose="02020700000000000000" pitchFamily="18" charset="-122"/>
                <a:ea typeface="思源宋体" panose="02020700000000000000" pitchFamily="18" charset="-122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203368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040B18-C6B5-CF8B-4E3D-DADF547E2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思源宋体" panose="02020700000000000000" pitchFamily="18" charset="-122"/>
                <a:ea typeface="思源宋体" panose="02020700000000000000" pitchFamily="18" charset="-122"/>
              </a:rPr>
              <a:t>Methodology</a:t>
            </a:r>
            <a:endParaRPr lang="zh-CN" altLang="en-US" sz="3200" dirty="0"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838964-2FA9-DE74-DEFF-D29D5CA99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思源宋体" panose="02020700000000000000" pitchFamily="18" charset="-122"/>
                <a:ea typeface="思源宋体" panose="02020700000000000000" pitchFamily="18" charset="-122"/>
              </a:rPr>
              <a:t>Automatic edge slicing</a:t>
            </a:r>
          </a:p>
          <a:p>
            <a:pPr lvl="1"/>
            <a:r>
              <a:rPr lang="en-US" altLang="zh-CN" dirty="0">
                <a:latin typeface="思源宋体" panose="02020700000000000000" pitchFamily="18" charset="-122"/>
                <a:ea typeface="思源宋体" panose="02020700000000000000" pitchFamily="18" charset="-122"/>
              </a:rPr>
              <a:t>Pre-processing</a:t>
            </a:r>
          </a:p>
          <a:p>
            <a:pPr lvl="2"/>
            <a:r>
              <a:rPr lang="en-US" altLang="zh-CN" dirty="0">
                <a:latin typeface="思源宋体" panose="02020700000000000000" pitchFamily="18" charset="-122"/>
                <a:ea typeface="思源宋体" panose="02020700000000000000" pitchFamily="18" charset="-122"/>
              </a:rPr>
              <a:t>Defocus correction</a:t>
            </a:r>
          </a:p>
          <a:p>
            <a:pPr lvl="3"/>
            <a:r>
              <a:rPr lang="en-US" altLang="zh-CN" dirty="0">
                <a:latin typeface="思源宋体" panose="02020700000000000000" pitchFamily="18" charset="-122"/>
                <a:ea typeface="思源宋体" panose="02020700000000000000" pitchFamily="18" charset="-122"/>
              </a:rPr>
              <a:t>Distance model</a:t>
            </a:r>
          </a:p>
          <a:p>
            <a:pPr lvl="2"/>
            <a:r>
              <a:rPr lang="en-US" altLang="zh-CN" dirty="0">
                <a:latin typeface="思源宋体" panose="02020700000000000000" pitchFamily="18" charset="-122"/>
                <a:ea typeface="思源宋体" panose="02020700000000000000" pitchFamily="18" charset="-122"/>
              </a:rPr>
              <a:t>Content fuzzification</a:t>
            </a:r>
          </a:p>
          <a:p>
            <a:pPr lvl="1"/>
            <a:r>
              <a:rPr lang="en-US" altLang="zh-CN" dirty="0">
                <a:latin typeface="思源宋体" panose="02020700000000000000" pitchFamily="18" charset="-122"/>
                <a:ea typeface="思源宋体" panose="02020700000000000000" pitchFamily="18" charset="-122"/>
              </a:rPr>
              <a:t>Line segment detection</a:t>
            </a:r>
          </a:p>
          <a:p>
            <a:pPr lvl="2"/>
            <a:r>
              <a:rPr lang="en-US" altLang="zh-CN" dirty="0">
                <a:latin typeface="思源宋体" panose="02020700000000000000" pitchFamily="18" charset="-122"/>
                <a:ea typeface="思源宋体" panose="02020700000000000000" pitchFamily="18" charset="-122"/>
              </a:rPr>
              <a:t>Edge detection</a:t>
            </a:r>
          </a:p>
          <a:p>
            <a:pPr lvl="3"/>
            <a:r>
              <a:rPr lang="en-US" altLang="zh-CN" dirty="0">
                <a:latin typeface="思源宋体" panose="02020700000000000000" pitchFamily="18" charset="-122"/>
                <a:ea typeface="思源宋体" panose="02020700000000000000" pitchFamily="18" charset="-122"/>
              </a:rPr>
              <a:t>Canny</a:t>
            </a:r>
          </a:p>
          <a:p>
            <a:pPr lvl="2"/>
            <a:r>
              <a:rPr lang="en-US" altLang="zh-CN" dirty="0">
                <a:latin typeface="思源宋体" panose="02020700000000000000" pitchFamily="18" charset="-122"/>
                <a:ea typeface="思源宋体" panose="02020700000000000000" pitchFamily="18" charset="-122"/>
              </a:rPr>
              <a:t>Hough transformation</a:t>
            </a:r>
          </a:p>
          <a:p>
            <a:pPr lvl="2"/>
            <a:r>
              <a:rPr lang="en-US" altLang="zh-CN" dirty="0">
                <a:latin typeface="思源宋体" panose="02020700000000000000" pitchFamily="18" charset="-122"/>
                <a:ea typeface="思源宋体" panose="02020700000000000000" pitchFamily="18" charset="-122"/>
              </a:rPr>
              <a:t>(Or) …</a:t>
            </a:r>
          </a:p>
          <a:p>
            <a:pPr lvl="1"/>
            <a:r>
              <a:rPr lang="en-US" altLang="zh-CN" dirty="0">
                <a:latin typeface="思源宋体" panose="02020700000000000000" pitchFamily="18" charset="-122"/>
                <a:ea typeface="思源宋体" panose="02020700000000000000" pitchFamily="18" charset="-122"/>
              </a:rPr>
              <a:t>Rectangle area detection</a:t>
            </a:r>
          </a:p>
          <a:p>
            <a:pPr lvl="2"/>
            <a:r>
              <a:rPr lang="en-US" altLang="zh-CN" dirty="0">
                <a:latin typeface="思源宋体" panose="02020700000000000000" pitchFamily="18" charset="-122"/>
                <a:ea typeface="思源宋体" panose="02020700000000000000" pitchFamily="18" charset="-122"/>
              </a:rPr>
              <a:t>Evaluation</a:t>
            </a:r>
          </a:p>
          <a:p>
            <a:pPr lvl="2"/>
            <a:r>
              <a:rPr lang="en-US" altLang="zh-CN" dirty="0">
                <a:latin typeface="思源宋体" panose="02020700000000000000" pitchFamily="18" charset="-122"/>
                <a:ea typeface="思源宋体" panose="02020700000000000000" pitchFamily="18" charset="-122"/>
              </a:rPr>
              <a:t>Sort</a:t>
            </a:r>
          </a:p>
          <a:p>
            <a:pPr lvl="2"/>
            <a:r>
              <a:rPr lang="en-US" altLang="zh-CN" dirty="0">
                <a:latin typeface="思源宋体" panose="02020700000000000000" pitchFamily="18" charset="-122"/>
                <a:ea typeface="思源宋体" panose="02020700000000000000" pitchFamily="18" charset="-122"/>
              </a:rPr>
              <a:t>Combination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407ADC3-A40C-3C93-A323-DED41D8E0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89" y="3693161"/>
            <a:ext cx="3606073" cy="16067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C155000-B844-99ED-4E1A-01A6DCB8E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89" y="1901775"/>
            <a:ext cx="3606073" cy="1365681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386E48A1-84C5-3C8E-970D-3BAF8C3CE7D8}"/>
              </a:ext>
            </a:extLst>
          </p:cNvPr>
          <p:cNvCxnSpPr/>
          <p:nvPr/>
        </p:nvCxnSpPr>
        <p:spPr>
          <a:xfrm flipH="1">
            <a:off x="6284808" y="3196843"/>
            <a:ext cx="1402080" cy="416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6AA924BF-B55A-B8A3-B3CA-0BFA0C8F0449}"/>
              </a:ext>
            </a:extLst>
          </p:cNvPr>
          <p:cNvCxnSpPr/>
          <p:nvPr/>
        </p:nvCxnSpPr>
        <p:spPr>
          <a:xfrm flipH="1" flipV="1">
            <a:off x="7572588" y="3903999"/>
            <a:ext cx="320040" cy="71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045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040B18-C6B5-CF8B-4E3D-DADF547E2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思源宋体" panose="02020700000000000000" pitchFamily="18" charset="-122"/>
                <a:ea typeface="思源宋体" panose="02020700000000000000" pitchFamily="18" charset="-122"/>
              </a:rPr>
              <a:t>Methodology</a:t>
            </a:r>
            <a:endParaRPr lang="zh-CN" altLang="en-US" sz="3200" dirty="0"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838964-2FA9-DE74-DEFF-D29D5CA99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思源宋体" panose="02020700000000000000" pitchFamily="18" charset="-122"/>
                <a:ea typeface="思源宋体" panose="02020700000000000000" pitchFamily="18" charset="-122"/>
              </a:rPr>
              <a:t>Geometry correction</a:t>
            </a:r>
          </a:p>
          <a:p>
            <a:pPr lvl="1"/>
            <a:r>
              <a:rPr lang="en-US" altLang="zh-CN" dirty="0" err="1">
                <a:latin typeface="思源宋体" panose="02020700000000000000" pitchFamily="18" charset="-122"/>
                <a:ea typeface="思源宋体" panose="02020700000000000000" pitchFamily="18" charset="-122"/>
              </a:rPr>
              <a:t>Homography</a:t>
            </a:r>
            <a:r>
              <a:rPr lang="en-US" altLang="zh-CN" dirty="0">
                <a:latin typeface="思源宋体" panose="02020700000000000000" pitchFamily="18" charset="-122"/>
                <a:ea typeface="思源宋体" panose="02020700000000000000" pitchFamily="18" charset="-122"/>
              </a:rPr>
              <a:t> transformation</a:t>
            </a:r>
          </a:p>
          <a:p>
            <a:pPr lvl="2"/>
            <a:r>
              <a:rPr lang="en-US" altLang="zh-CN" dirty="0" err="1">
                <a:latin typeface="思源宋体" panose="02020700000000000000" pitchFamily="18" charset="-122"/>
                <a:ea typeface="思源宋体" panose="02020700000000000000" pitchFamily="18" charset="-122"/>
              </a:rPr>
              <a:t>Homography</a:t>
            </a:r>
            <a:r>
              <a:rPr lang="en-US" altLang="zh-CN" dirty="0">
                <a:latin typeface="思源宋体" panose="02020700000000000000" pitchFamily="18" charset="-122"/>
                <a:ea typeface="思源宋体" panose="02020700000000000000" pitchFamily="18" charset="-122"/>
              </a:rPr>
              <a:t> matrix</a:t>
            </a:r>
          </a:p>
          <a:p>
            <a:pPr lvl="3"/>
            <a:r>
              <a:rPr lang="en-US" altLang="zh-CN" dirty="0">
                <a:latin typeface="思源宋体" panose="02020700000000000000" pitchFamily="18" charset="-122"/>
                <a:ea typeface="思源宋体" panose="02020700000000000000" pitchFamily="18" charset="-122"/>
              </a:rPr>
              <a:t>Direct linear transformation</a:t>
            </a:r>
          </a:p>
          <a:p>
            <a:pPr lvl="1"/>
            <a:r>
              <a:rPr lang="en-US" altLang="zh-CN" dirty="0">
                <a:latin typeface="思源宋体" panose="02020700000000000000" pitchFamily="18" charset="-122"/>
                <a:ea typeface="思源宋体" panose="02020700000000000000" pitchFamily="18" charset="-122"/>
              </a:rPr>
              <a:t>Scale distortion correction</a:t>
            </a:r>
          </a:p>
          <a:p>
            <a:pPr lvl="2"/>
            <a:r>
              <a:rPr lang="en-US" altLang="zh-CN" dirty="0">
                <a:latin typeface="思源宋体" panose="02020700000000000000" pitchFamily="18" charset="-122"/>
                <a:ea typeface="思源宋体" panose="02020700000000000000" pitchFamily="18" charset="-122"/>
              </a:rPr>
              <a:t>Camera model</a:t>
            </a:r>
          </a:p>
          <a:p>
            <a:pPr lvl="2"/>
            <a:r>
              <a:rPr lang="en-US" altLang="zh-CN" dirty="0">
                <a:latin typeface="思源宋体" panose="02020700000000000000" pitchFamily="18" charset="-122"/>
                <a:ea typeface="思源宋体" panose="02020700000000000000" pitchFamily="18" charset="-122"/>
              </a:rPr>
              <a:t>Camera calibration</a:t>
            </a:r>
          </a:p>
          <a:p>
            <a:pPr lvl="2"/>
            <a:r>
              <a:rPr lang="en-US" altLang="zh-CN" dirty="0" err="1">
                <a:latin typeface="思源宋体" panose="02020700000000000000" pitchFamily="18" charset="-122"/>
                <a:ea typeface="思源宋体" panose="02020700000000000000" pitchFamily="18" charset="-122"/>
              </a:rPr>
              <a:t>Nullspace</a:t>
            </a:r>
            <a:r>
              <a:rPr lang="en-US" altLang="zh-CN" dirty="0">
                <a:latin typeface="思源宋体" panose="02020700000000000000" pitchFamily="18" charset="-122"/>
                <a:ea typeface="思源宋体" panose="02020700000000000000" pitchFamily="18" charset="-122"/>
              </a:rPr>
              <a:t> solution</a:t>
            </a:r>
          </a:p>
          <a:p>
            <a:r>
              <a:rPr lang="en-US" altLang="zh-CN" dirty="0">
                <a:latin typeface="思源宋体" panose="02020700000000000000" pitchFamily="18" charset="-122"/>
                <a:ea typeface="思源宋体" panose="02020700000000000000" pitchFamily="18" charset="-122"/>
              </a:rPr>
              <a:t>Enhancement</a:t>
            </a:r>
          </a:p>
          <a:p>
            <a:pPr lvl="1"/>
            <a:r>
              <a:rPr lang="en-US" altLang="zh-CN" dirty="0">
                <a:latin typeface="思源宋体" panose="02020700000000000000" pitchFamily="18" charset="-122"/>
                <a:ea typeface="思源宋体" panose="02020700000000000000" pitchFamily="18" charset="-122"/>
              </a:rPr>
              <a:t>Sharpening</a:t>
            </a:r>
          </a:p>
          <a:p>
            <a:pPr lvl="1"/>
            <a:r>
              <a:rPr lang="en-US" altLang="zh-CN" dirty="0">
                <a:latin typeface="思源宋体" panose="02020700000000000000" pitchFamily="18" charset="-122"/>
                <a:ea typeface="思源宋体" panose="02020700000000000000" pitchFamily="18" charset="-122"/>
              </a:rPr>
              <a:t>Brightening</a:t>
            </a:r>
          </a:p>
          <a:p>
            <a:pPr lvl="1"/>
            <a:r>
              <a:rPr lang="en-US" altLang="zh-CN" dirty="0">
                <a:latin typeface="思源宋体" panose="02020700000000000000" pitchFamily="18" charset="-122"/>
                <a:ea typeface="思源宋体" panose="02020700000000000000" pitchFamily="18" charset="-122"/>
              </a:rPr>
              <a:t>Binarization</a:t>
            </a:r>
          </a:p>
          <a:p>
            <a:pPr lvl="1"/>
            <a:r>
              <a:rPr lang="en-US" altLang="zh-CN" dirty="0">
                <a:latin typeface="思源宋体" panose="02020700000000000000" pitchFamily="18" charset="-122"/>
                <a:ea typeface="思源宋体" panose="02020700000000000000" pitchFamily="18" charset="-122"/>
              </a:rPr>
              <a:t>…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B2DF1C7-C7C8-79B9-2CCE-CECEDABB5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7231" y="1216094"/>
            <a:ext cx="2334102" cy="109530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1FA2BC0-310B-01BF-3AF0-38594FBCB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280" y="2392590"/>
            <a:ext cx="2853240" cy="1445491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BC1AEB28-46F3-140D-FABA-74AE81A48FD0}"/>
              </a:ext>
            </a:extLst>
          </p:cNvPr>
          <p:cNvCxnSpPr/>
          <p:nvPr/>
        </p:nvCxnSpPr>
        <p:spPr>
          <a:xfrm flipH="1">
            <a:off x="7310120" y="1925320"/>
            <a:ext cx="1109160" cy="208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A6F610DB-92E8-60F9-8A15-C50908E2F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8087" y="2857308"/>
            <a:ext cx="956760" cy="308827"/>
          </a:xfrm>
          <a:prstGeom prst="rect">
            <a:avLst/>
          </a:prstGeom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6C90DB84-6995-3D67-DE7E-9639AEE5CA36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6680200" y="3011721"/>
            <a:ext cx="44788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>
            <a:extLst>
              <a:ext uri="{FF2B5EF4-FFF2-40B4-BE49-F238E27FC236}">
                <a16:creationId xmlns:a16="http://schemas.microsoft.com/office/drawing/2014/main" id="{0E93092C-0037-F139-C435-99B2EEA05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1881" y="4097071"/>
            <a:ext cx="2853240" cy="56787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2F3EC2A-26A8-F035-2627-168B2E8FD8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0180" y="4622075"/>
            <a:ext cx="2390100" cy="1693772"/>
          </a:xfrm>
          <a:prstGeom prst="rect">
            <a:avLst/>
          </a:prstGeom>
        </p:spPr>
      </p:pic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42F5E8D0-2770-A692-AECA-0B7E95999D15}"/>
              </a:ext>
            </a:extLst>
          </p:cNvPr>
          <p:cNvCxnSpPr>
            <a:cxnSpLocks/>
          </p:cNvCxnSpPr>
          <p:nvPr/>
        </p:nvCxnSpPr>
        <p:spPr>
          <a:xfrm flipH="1" flipV="1">
            <a:off x="7128087" y="3672735"/>
            <a:ext cx="1711113" cy="1630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341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838964-2FA9-DE74-DEFF-D29D5CA99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1176" y="847921"/>
            <a:ext cx="7315200" cy="5125383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>
                <a:latin typeface="思源宋体" panose="02020700000000000000" pitchFamily="18" charset="-122"/>
                <a:ea typeface="思源宋体" panose="02020700000000000000" pitchFamily="18" charset="-122"/>
              </a:rPr>
              <a:t>Fundamental</a:t>
            </a:r>
          </a:p>
          <a:p>
            <a:pPr lvl="1"/>
            <a:r>
              <a:rPr lang="en-US" altLang="zh-CN" dirty="0">
                <a:latin typeface="思源宋体" panose="02020700000000000000" pitchFamily="18" charset="-122"/>
                <a:ea typeface="思源宋体" panose="02020700000000000000" pitchFamily="18" charset="-122"/>
              </a:rPr>
              <a:t>Reproduce the technique </a:t>
            </a:r>
          </a:p>
          <a:p>
            <a:r>
              <a:rPr lang="en-US" altLang="zh-CN" dirty="0">
                <a:latin typeface="思源宋体" panose="02020700000000000000" pitchFamily="18" charset="-122"/>
                <a:ea typeface="思源宋体" panose="02020700000000000000" pitchFamily="18" charset="-122"/>
              </a:rPr>
              <a:t>Improvement</a:t>
            </a:r>
          </a:p>
          <a:p>
            <a:pPr lvl="1"/>
            <a:r>
              <a:rPr lang="en-US" altLang="zh-CN" dirty="0">
                <a:latin typeface="思源宋体" panose="02020700000000000000" pitchFamily="18" charset="-122"/>
                <a:ea typeface="思源宋体" panose="02020700000000000000" pitchFamily="18" charset="-122"/>
              </a:rPr>
              <a:t>Better edge slicing algorithm</a:t>
            </a:r>
          </a:p>
          <a:p>
            <a:pPr lvl="2"/>
            <a:r>
              <a:rPr lang="en-US" altLang="zh-CN" dirty="0">
                <a:latin typeface="思源宋体" panose="02020700000000000000" pitchFamily="18" charset="-122"/>
                <a:ea typeface="思源宋体" panose="02020700000000000000" pitchFamily="18" charset="-122"/>
              </a:rPr>
              <a:t>Refined line segment detecting and connecting</a:t>
            </a:r>
          </a:p>
          <a:p>
            <a:pPr lvl="1"/>
            <a:r>
              <a:rPr lang="en-US" altLang="zh-CN" dirty="0">
                <a:latin typeface="思源宋体" panose="02020700000000000000" pitchFamily="18" charset="-122"/>
                <a:ea typeface="思源宋体" panose="02020700000000000000" pitchFamily="18" charset="-122"/>
              </a:rPr>
              <a:t>Scale distortion</a:t>
            </a:r>
          </a:p>
          <a:p>
            <a:pPr lvl="1"/>
            <a:r>
              <a:rPr lang="en-US" altLang="zh-CN" dirty="0">
                <a:latin typeface="思源宋体" panose="02020700000000000000" pitchFamily="18" charset="-122"/>
                <a:ea typeface="思源宋体" panose="02020700000000000000" pitchFamily="18" charset="-122"/>
              </a:rPr>
              <a:t>Vectorization (performance)</a:t>
            </a:r>
          </a:p>
          <a:p>
            <a:pPr lvl="1"/>
            <a:r>
              <a:rPr lang="en-US" altLang="zh-CN" dirty="0">
                <a:latin typeface="思源宋体" panose="02020700000000000000" pitchFamily="18" charset="-122"/>
                <a:ea typeface="思源宋体" panose="02020700000000000000" pitchFamily="18" charset="-122"/>
              </a:rPr>
              <a:t>…</a:t>
            </a:r>
          </a:p>
          <a:p>
            <a:r>
              <a:rPr lang="en-US" altLang="zh-CN" dirty="0">
                <a:latin typeface="思源宋体" panose="02020700000000000000" pitchFamily="18" charset="-122"/>
                <a:ea typeface="思源宋体" panose="02020700000000000000" pitchFamily="18" charset="-122"/>
              </a:rPr>
              <a:t>Extension</a:t>
            </a:r>
          </a:p>
          <a:p>
            <a:pPr lvl="1"/>
            <a:r>
              <a:rPr lang="en-US" altLang="zh-CN" dirty="0">
                <a:latin typeface="思源宋体" panose="02020700000000000000" pitchFamily="18" charset="-122"/>
                <a:ea typeface="思源宋体" panose="02020700000000000000" pitchFamily="18" charset="-122"/>
              </a:rPr>
              <a:t>Photometric calibration / Shadow processing</a:t>
            </a:r>
          </a:p>
          <a:p>
            <a:pPr lvl="1"/>
            <a:r>
              <a:rPr lang="en-US" altLang="zh-CN" dirty="0">
                <a:latin typeface="思源宋体" panose="02020700000000000000" pitchFamily="18" charset="-122"/>
                <a:ea typeface="思源宋体" panose="02020700000000000000" pitchFamily="18" charset="-122"/>
              </a:rPr>
              <a:t>Defocus correction</a:t>
            </a:r>
          </a:p>
          <a:p>
            <a:pPr lvl="1"/>
            <a:r>
              <a:rPr lang="en-US" altLang="zh-CN" dirty="0">
                <a:latin typeface="思源宋体" panose="02020700000000000000" pitchFamily="18" charset="-122"/>
                <a:ea typeface="思源宋体" panose="02020700000000000000" pitchFamily="18" charset="-122"/>
              </a:rPr>
              <a:t>Curved surface</a:t>
            </a:r>
          </a:p>
          <a:p>
            <a:pPr lvl="2"/>
            <a:r>
              <a:rPr lang="en-US" altLang="zh-CN" dirty="0">
                <a:latin typeface="思源宋体" panose="02020700000000000000" pitchFamily="18" charset="-122"/>
                <a:ea typeface="思源宋体" panose="02020700000000000000" pitchFamily="18" charset="-122"/>
              </a:rPr>
              <a:t>Multi-</a:t>
            </a:r>
            <a:r>
              <a:rPr lang="en-US" altLang="zh-CN" dirty="0" err="1">
                <a:latin typeface="思源宋体" panose="02020700000000000000" pitchFamily="18" charset="-122"/>
                <a:ea typeface="思源宋体" panose="02020700000000000000" pitchFamily="18" charset="-122"/>
              </a:rPr>
              <a:t>homography</a:t>
            </a:r>
            <a:r>
              <a:rPr lang="en-US" altLang="zh-CN" dirty="0">
                <a:latin typeface="思源宋体" panose="02020700000000000000" pitchFamily="18" charset="-122"/>
                <a:ea typeface="思源宋体" panose="02020700000000000000" pitchFamily="18" charset="-122"/>
              </a:rPr>
              <a:t> transformation</a:t>
            </a:r>
          </a:p>
          <a:p>
            <a:pPr lvl="2"/>
            <a:r>
              <a:rPr lang="en-US" altLang="zh-CN" dirty="0">
                <a:latin typeface="思源宋体" panose="02020700000000000000" pitchFamily="18" charset="-122"/>
                <a:ea typeface="思源宋体" panose="02020700000000000000" pitchFamily="18" charset="-122"/>
              </a:rPr>
              <a:t>(Or) Modeling the surface</a:t>
            </a:r>
          </a:p>
          <a:p>
            <a:pPr lvl="1"/>
            <a:r>
              <a:rPr lang="en-US" altLang="zh-CN" dirty="0">
                <a:latin typeface="思源宋体" panose="02020700000000000000" pitchFamily="18" charset="-122"/>
                <a:ea typeface="思源宋体" panose="02020700000000000000" pitchFamily="18" charset="-122"/>
              </a:rPr>
              <a:t>Planer AR</a:t>
            </a:r>
          </a:p>
          <a:p>
            <a:pPr lvl="1"/>
            <a:r>
              <a:rPr lang="en-US" altLang="zh-CN" dirty="0">
                <a:latin typeface="思源宋体" panose="02020700000000000000" pitchFamily="18" charset="-122"/>
                <a:ea typeface="思源宋体" panose="02020700000000000000" pitchFamily="18" charset="-122"/>
              </a:rPr>
              <a:t>Optical character </a:t>
            </a:r>
            <a:r>
              <a:rPr lang="en-US" altLang="zh-CN" dirty="0" err="1">
                <a:latin typeface="思源宋体" panose="02020700000000000000" pitchFamily="18" charset="-122"/>
                <a:ea typeface="思源宋体" panose="02020700000000000000" pitchFamily="18" charset="-122"/>
              </a:rPr>
              <a:t>recognization</a:t>
            </a:r>
            <a:endParaRPr lang="en-US" altLang="zh-CN" dirty="0">
              <a:latin typeface="思源宋体" panose="02020700000000000000" pitchFamily="18" charset="-122"/>
              <a:ea typeface="思源宋体" panose="02020700000000000000" pitchFamily="18" charset="-122"/>
            </a:endParaRPr>
          </a:p>
          <a:p>
            <a:pPr lvl="1"/>
            <a:r>
              <a:rPr lang="en-US" altLang="zh-CN" dirty="0">
                <a:latin typeface="思源宋体" panose="02020700000000000000" pitchFamily="18" charset="-122"/>
                <a:ea typeface="思源宋体" panose="02020700000000000000" pitchFamily="18" charset="-122"/>
              </a:rPr>
              <a:t>…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5AB1D00-E050-FAC6-B036-892E277336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881" r="46242"/>
          <a:stretch/>
        </p:blipFill>
        <p:spPr>
          <a:xfrm>
            <a:off x="6952167" y="2946475"/>
            <a:ext cx="3726554" cy="286490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B040B18-C6B5-CF8B-4E3D-DADF547E2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思源宋体" panose="02020700000000000000" pitchFamily="18" charset="-122"/>
                <a:ea typeface="思源宋体" panose="02020700000000000000" pitchFamily="18" charset="-122"/>
              </a:rPr>
              <a:t>Goals</a:t>
            </a:r>
            <a:endParaRPr lang="zh-CN" altLang="en-US" sz="3200" dirty="0"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pic>
        <p:nvPicPr>
          <p:cNvPr id="6" name="图片 5" descr="墙上挂着一幅画&#10;&#10;中度可信度描述已自动生成">
            <a:extLst>
              <a:ext uri="{FF2B5EF4-FFF2-40B4-BE49-F238E27FC236}">
                <a16:creationId xmlns:a16="http://schemas.microsoft.com/office/drawing/2014/main" id="{E2F15FC6-4863-6550-1A72-0507D8993B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" t="16387" r="9069" b="13746"/>
          <a:stretch/>
        </p:blipFill>
        <p:spPr>
          <a:xfrm>
            <a:off x="6230624" y="3962251"/>
            <a:ext cx="1924045" cy="2011054"/>
          </a:xfrm>
          <a:prstGeom prst="rect">
            <a:avLst/>
          </a:prstGeom>
        </p:spPr>
      </p:pic>
      <p:pic>
        <p:nvPicPr>
          <p:cNvPr id="8" name="图片 7" descr="屏幕上有个电视&#10;&#10;描述已自动生成">
            <a:extLst>
              <a:ext uri="{FF2B5EF4-FFF2-40B4-BE49-F238E27FC236}">
                <a16:creationId xmlns:a16="http://schemas.microsoft.com/office/drawing/2014/main" id="{08433DEC-4409-4963-DDF5-D00715557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362" y="2711135"/>
            <a:ext cx="1543961" cy="3431023"/>
          </a:xfrm>
          <a:prstGeom prst="rect">
            <a:avLst/>
          </a:prstGeom>
        </p:spPr>
      </p:pic>
      <p:pic>
        <p:nvPicPr>
          <p:cNvPr id="10" name="图片 9" descr="屏幕上有字&#10;&#10;描述已自动生成">
            <a:extLst>
              <a:ext uri="{FF2B5EF4-FFF2-40B4-BE49-F238E27FC236}">
                <a16:creationId xmlns:a16="http://schemas.microsoft.com/office/drawing/2014/main" id="{1A787732-C6F2-82E8-296F-82A0768FA6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016" y="2711135"/>
            <a:ext cx="1543960" cy="343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1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框架">
  <a:themeElements>
    <a:clrScheme name="框架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框架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框架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TM03457475[[fn=框架]]</Template>
  <TotalTime>2785</TotalTime>
  <Words>156</Words>
  <Application>Microsoft Office PowerPoint</Application>
  <PresentationFormat>宽屏</PresentationFormat>
  <Paragraphs>75</Paragraphs>
  <Slides>10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等线</vt:lpstr>
      <vt:lpstr>思源宋体</vt:lpstr>
      <vt:lpstr>Corbel</vt:lpstr>
      <vt:lpstr>Wingdings 2</vt:lpstr>
      <vt:lpstr>框架</vt:lpstr>
      <vt:lpstr>Automatic Geometry Correction and Enhancement</vt:lpstr>
      <vt:lpstr>Intro</vt:lpstr>
      <vt:lpstr>Intro</vt:lpstr>
      <vt:lpstr>Intro</vt:lpstr>
      <vt:lpstr>Intro</vt:lpstr>
      <vt:lpstr>Application</vt:lpstr>
      <vt:lpstr>Methodology</vt:lpstr>
      <vt:lpstr>Methodology</vt:lpstr>
      <vt:lpstr>Goals</vt:lpstr>
      <vt:lpstr>Automatic Geometry Correction and Enhancement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Pseudo-3D Maze Exploration Game</dc:title>
  <dc:creator>Zhuoyang</dc:creator>
  <cp:lastModifiedBy>Zhuoyang</cp:lastModifiedBy>
  <cp:revision>175</cp:revision>
  <dcterms:created xsi:type="dcterms:W3CDTF">2023-04-02T12:31:53Z</dcterms:created>
  <dcterms:modified xsi:type="dcterms:W3CDTF">2023-04-12T05:28:35Z</dcterms:modified>
</cp:coreProperties>
</file>